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8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E63B-B6BD-48E4-ADE9-8478A0721244}" type="datetimeFigureOut">
              <a:rPr lang="en-US" smtClean="0"/>
              <a:pPr/>
              <a:t>6/8/2023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436-E30B-49D0-AD26-345138DA9C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E63B-B6BD-48E4-ADE9-8478A0721244}" type="datetimeFigureOut">
              <a:rPr lang="en-US" smtClean="0"/>
              <a:pPr/>
              <a:t>6/8/2023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436-E30B-49D0-AD26-345138DA9C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E63B-B6BD-48E4-ADE9-8478A0721244}" type="datetimeFigureOut">
              <a:rPr lang="en-US" smtClean="0"/>
              <a:pPr/>
              <a:t>6/8/2023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436-E30B-49D0-AD26-345138DA9C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E63B-B6BD-48E4-ADE9-8478A0721244}" type="datetimeFigureOut">
              <a:rPr lang="en-US" smtClean="0"/>
              <a:pPr/>
              <a:t>6/8/2023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436-E30B-49D0-AD26-345138DA9C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E63B-B6BD-48E4-ADE9-8478A0721244}" type="datetimeFigureOut">
              <a:rPr lang="en-US" smtClean="0"/>
              <a:pPr/>
              <a:t>6/8/2023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436-E30B-49D0-AD26-345138DA9C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E63B-B6BD-48E4-ADE9-8478A0721244}" type="datetimeFigureOut">
              <a:rPr lang="en-US" smtClean="0"/>
              <a:pPr/>
              <a:t>6/8/2023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436-E30B-49D0-AD26-345138DA9C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E63B-B6BD-48E4-ADE9-8478A0721244}" type="datetimeFigureOut">
              <a:rPr lang="en-US" smtClean="0"/>
              <a:pPr/>
              <a:t>6/8/2023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436-E30B-49D0-AD26-345138DA9C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E63B-B6BD-48E4-ADE9-8478A0721244}" type="datetimeFigureOut">
              <a:rPr lang="en-US" smtClean="0"/>
              <a:pPr/>
              <a:t>6/8/2023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436-E30B-49D0-AD26-345138DA9C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E63B-B6BD-48E4-ADE9-8478A0721244}" type="datetimeFigureOut">
              <a:rPr lang="en-US" smtClean="0"/>
              <a:pPr/>
              <a:t>6/8/2023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436-E30B-49D0-AD26-345138DA9C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E63B-B6BD-48E4-ADE9-8478A0721244}" type="datetimeFigureOut">
              <a:rPr lang="en-US" smtClean="0"/>
              <a:pPr/>
              <a:t>6/8/2023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436-E30B-49D0-AD26-345138DA9C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E63B-B6BD-48E4-ADE9-8478A0721244}" type="datetimeFigureOut">
              <a:rPr lang="en-US" smtClean="0"/>
              <a:pPr/>
              <a:t>6/8/2023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436-E30B-49D0-AD26-345138DA9C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CE63B-B6BD-48E4-ADE9-8478A0721244}" type="datetimeFigureOut">
              <a:rPr lang="en-US" smtClean="0"/>
              <a:pPr/>
              <a:t>6/8/2023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66436-E30B-49D0-AD26-345138DA9C6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2071678"/>
            <a:ext cx="8858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INTRODUCTION TO ALGAE</a:t>
            </a:r>
            <a:endParaRPr lang="en-IN" sz="6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6000768"/>
            <a:ext cx="900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PPT for UG Students prepared by Dr. D. Barman, with the help from </a:t>
            </a:r>
            <a:r>
              <a:rPr lang="en-US" sz="2000" b="1" dirty="0" err="1" smtClean="0">
                <a:solidFill>
                  <a:srgbClr val="FFFF00"/>
                </a:solidFill>
              </a:rPr>
              <a:t>google</a:t>
            </a:r>
            <a:r>
              <a:rPr lang="en-US" sz="2000" b="1" smtClean="0">
                <a:solidFill>
                  <a:srgbClr val="FFFF00"/>
                </a:solidFill>
              </a:rPr>
              <a:t>, </a:t>
            </a:r>
            <a:r>
              <a:rPr lang="en-US" sz="2000" b="1" smtClean="0">
                <a:solidFill>
                  <a:srgbClr val="FFFF00"/>
                </a:solidFill>
              </a:rPr>
              <a:t>books and </a:t>
            </a:r>
            <a:r>
              <a:rPr lang="en-US" sz="2000" b="1" dirty="0" smtClean="0">
                <a:solidFill>
                  <a:srgbClr val="FFFF00"/>
                </a:solidFill>
              </a:rPr>
              <a:t>journals.</a:t>
            </a:r>
            <a:endParaRPr lang="en-IN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</a:rPr>
              <a:t>Fresh Water Algae</a:t>
            </a:r>
            <a:endParaRPr lang="en-IN" sz="4800" b="1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46434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421484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928670"/>
            <a:ext cx="450056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314324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Volvox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635795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Chlamydomonas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0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dirty="0" smtClean="0">
                <a:solidFill>
                  <a:srgbClr val="FF0000"/>
                </a:solidFill>
              </a:rPr>
              <a:t>Stagnant water algae</a:t>
            </a:r>
            <a:endParaRPr lang="en-IN" sz="5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40719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42148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14414" y="6150114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</a:rPr>
              <a:t>Oedogonium</a:t>
            </a:r>
            <a:endParaRPr lang="en-IN" sz="40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6027003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</a:rPr>
              <a:t>Chara</a:t>
            </a:r>
            <a:endParaRPr lang="en-IN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solidFill>
                  <a:schemeClr val="accent2">
                    <a:lumMod val="50000"/>
                  </a:schemeClr>
                </a:solidFill>
              </a:rPr>
              <a:t>Running water algae</a:t>
            </a:r>
            <a:endParaRPr lang="en-IN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50059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928670"/>
            <a:ext cx="385765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48" y="6000768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Cladophora</a:t>
            </a:r>
            <a:endParaRPr lang="en-IN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5786454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</a:rPr>
              <a:t>Ulothrix</a:t>
            </a:r>
            <a:endParaRPr lang="en-IN" sz="4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00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Slide prepared by Dr. D.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Barman,Asst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professor,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Goalpara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College</a:t>
            </a:r>
            <a:endParaRPr lang="en-IN" sz="2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1434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4422"/>
            <a:ext cx="42862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28728" y="142852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</a:rPr>
              <a:t>Sea Water Algae</a:t>
            </a:r>
            <a:endParaRPr lang="en-IN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6143644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</a:rPr>
              <a:t>Ectocarpus</a:t>
            </a:r>
            <a:endParaRPr lang="en-IN" sz="4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607220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</a:rPr>
              <a:t>Porphyra</a:t>
            </a:r>
            <a:endParaRPr lang="en-IN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619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643182"/>
            <a:ext cx="39290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285992"/>
            <a:ext cx="378621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1357298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00B050"/>
                </a:solidFill>
              </a:rPr>
              <a:t>These are found free floating or freely  swimming in water.</a:t>
            </a:r>
            <a:endParaRPr lang="en-IN" sz="28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5929330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</a:rPr>
              <a:t>Cyclotella</a:t>
            </a:r>
            <a:endParaRPr lang="en-IN" sz="4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32" y="5786454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Diatom</a:t>
            </a:r>
            <a:endParaRPr lang="en-IN" sz="4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00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Slide prepared by Dr. D.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Barman,Asst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professor,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Goalpara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College</a:t>
            </a:r>
            <a:endParaRPr lang="en-IN" sz="2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28"/>
            <a:ext cx="43910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43577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428868"/>
            <a:ext cx="407196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600076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Cylindrospermum</a:t>
            </a:r>
            <a:endParaRPr lang="en-IN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6000768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Rivularia</a:t>
            </a:r>
            <a:endParaRPr lang="en-IN" sz="4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142984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>
                <a:solidFill>
                  <a:schemeClr val="accent6">
                    <a:lumMod val="50000"/>
                  </a:schemeClr>
                </a:solidFill>
              </a:rPr>
              <a:t>Beginning they gets attached but later they  get detached.</a:t>
            </a:r>
            <a:endParaRPr lang="en-IN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00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Slide prepared by Dr. D.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Barman,Asst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professor,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Goalpara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College</a:t>
            </a:r>
            <a:endParaRPr lang="en-IN" sz="2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solidFill>
                  <a:schemeClr val="accent6">
                    <a:lumMod val="50000"/>
                  </a:schemeClr>
                </a:solidFill>
              </a:rPr>
              <a:t>Terrestrial Algae</a:t>
            </a:r>
            <a:endParaRPr lang="en-IN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02" y="1071546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rgbClr val="00B0F0"/>
                </a:solidFill>
              </a:rPr>
              <a:t>These are found on or beneath the soil  surface. Example: </a:t>
            </a:r>
            <a:r>
              <a:rPr lang="en-IN" sz="3200" b="1" dirty="0" err="1" smtClean="0">
                <a:solidFill>
                  <a:srgbClr val="00B0F0"/>
                </a:solidFill>
              </a:rPr>
              <a:t>Trentifolia</a:t>
            </a:r>
            <a:r>
              <a:rPr lang="en-IN" sz="3200" b="1" dirty="0" smtClean="0">
                <a:solidFill>
                  <a:srgbClr val="00B0F0"/>
                </a:solidFill>
              </a:rPr>
              <a:t> sp</a:t>
            </a:r>
            <a:r>
              <a:rPr lang="en-IN" dirty="0" smtClean="0">
                <a:solidFill>
                  <a:srgbClr val="00B0F0"/>
                </a:solidFill>
              </a:rPr>
              <a:t>.</a:t>
            </a:r>
            <a:endParaRPr lang="en-IN" dirty="0">
              <a:solidFill>
                <a:srgbClr val="00B0F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246697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357430"/>
            <a:ext cx="292895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428868"/>
            <a:ext cx="292895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500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Slide prepared by Dr. D.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Barman,Asst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professor,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Goalpara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College</a:t>
            </a:r>
            <a:endParaRPr lang="en-IN" sz="2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0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b="1" dirty="0" smtClean="0">
                <a:solidFill>
                  <a:srgbClr val="00B0F0"/>
                </a:solidFill>
              </a:rPr>
              <a:t>AEROPHYTES</a:t>
            </a:r>
            <a:endParaRPr lang="en-IN" sz="54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071546"/>
            <a:ext cx="8786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chemeClr val="accent6">
                    <a:lumMod val="50000"/>
                  </a:schemeClr>
                </a:solidFill>
              </a:rPr>
              <a:t>They are adopted to the aerial </a:t>
            </a:r>
            <a:r>
              <a:rPr lang="en-IN" sz="3200" b="1" dirty="0" err="1" smtClean="0">
                <a:solidFill>
                  <a:schemeClr val="accent6">
                    <a:lumMod val="50000"/>
                  </a:schemeClr>
                </a:solidFill>
              </a:rPr>
              <a:t>life,occur</a:t>
            </a:r>
            <a:r>
              <a:rPr lang="en-IN" sz="3200" b="1" dirty="0" smtClean="0">
                <a:solidFill>
                  <a:schemeClr val="accent6">
                    <a:lumMod val="50000"/>
                  </a:schemeClr>
                </a:solidFill>
              </a:rPr>
              <a:t> on</a:t>
            </a:r>
          </a:p>
          <a:p>
            <a:r>
              <a:rPr lang="en-IN" sz="3200" b="1" dirty="0" smtClean="0">
                <a:solidFill>
                  <a:schemeClr val="accent6">
                    <a:lumMod val="50000"/>
                  </a:schemeClr>
                </a:solidFill>
              </a:rPr>
              <a:t>tree trunks, moist walls, flower pots, rocks..etc</a:t>
            </a:r>
            <a:endParaRPr lang="en-IN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435771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41434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786050" y="6027003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</a:rPr>
              <a:t>Phormidium</a:t>
            </a:r>
            <a:endParaRPr lang="en-IN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 smtClean="0">
                <a:solidFill>
                  <a:schemeClr val="accent3">
                    <a:lumMod val="50000"/>
                  </a:schemeClr>
                </a:solidFill>
              </a:rPr>
              <a:t>Cryophytes(snow algae)</a:t>
            </a:r>
            <a:endParaRPr lang="en-IN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85723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>
                <a:solidFill>
                  <a:schemeClr val="accent6">
                    <a:lumMod val="50000"/>
                  </a:schemeClr>
                </a:solidFill>
              </a:rPr>
              <a:t>Found on mountain peaks with snow.</a:t>
            </a:r>
            <a:endParaRPr lang="en-IN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21484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42148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6273225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Haemococcus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nivalis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6215082"/>
            <a:ext cx="4429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Chlamydomonas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stonensis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( green </a:t>
            </a:r>
            <a:r>
              <a:rPr lang="en-US" sz="2000" b="1" dirty="0" err="1" smtClean="0">
                <a:solidFill>
                  <a:srgbClr val="FF0000"/>
                </a:solidFill>
              </a:rPr>
              <a:t>Colour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IN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0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b="1" dirty="0" err="1" smtClean="0">
                <a:solidFill>
                  <a:srgbClr val="FF0000"/>
                </a:solidFill>
              </a:rPr>
              <a:t>Thermophytes</a:t>
            </a:r>
            <a:endParaRPr lang="en-IN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7154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>
                <a:solidFill>
                  <a:schemeClr val="accent5">
                    <a:lumMod val="50000"/>
                  </a:schemeClr>
                </a:solidFill>
              </a:rPr>
              <a:t>Hot springs, tolerate temperature </a:t>
            </a:r>
            <a:r>
              <a:rPr lang="en-IN" sz="3600" b="1" dirty="0" err="1" smtClean="0">
                <a:solidFill>
                  <a:schemeClr val="accent5">
                    <a:lumMod val="50000"/>
                  </a:schemeClr>
                </a:solidFill>
              </a:rPr>
              <a:t>upto</a:t>
            </a:r>
            <a:r>
              <a:rPr lang="en-IN" sz="3600" b="1" dirty="0" smtClean="0">
                <a:solidFill>
                  <a:schemeClr val="accent5">
                    <a:lumMod val="50000"/>
                  </a:schemeClr>
                </a:solidFill>
              </a:rPr>
              <a:t> 85c.</a:t>
            </a:r>
            <a:endParaRPr lang="en-IN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27051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00240"/>
            <a:ext cx="278608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928802"/>
            <a:ext cx="285752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28662" y="6215082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</a:rPr>
              <a:t>Haplosiphon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lignosus</a:t>
            </a:r>
            <a:endParaRPr lang="en-I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>
                <a:solidFill>
                  <a:schemeClr val="accent3">
                    <a:lumMod val="50000"/>
                  </a:schemeClr>
                </a:solidFill>
              </a:rPr>
              <a:t>Algae</a:t>
            </a:r>
            <a:r>
              <a:rPr lang="en-IN" sz="3600" b="1" dirty="0" smtClean="0"/>
              <a:t> </a:t>
            </a:r>
            <a:r>
              <a:rPr lang="en-IN" sz="3600" b="1" i="1" dirty="0" smtClean="0"/>
              <a:t>vs. ‘</a:t>
            </a:r>
            <a:r>
              <a:rPr lang="en-IN" sz="3600" b="1" i="1" dirty="0" err="1" smtClean="0">
                <a:solidFill>
                  <a:srgbClr val="FF0000"/>
                </a:solidFill>
              </a:rPr>
              <a:t>REAL’plants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4422"/>
            <a:ext cx="4572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accent6">
                    <a:lumMod val="50000"/>
                  </a:schemeClr>
                </a:solidFill>
              </a:rPr>
              <a:t>Similarities and differences: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•</a:t>
            </a:r>
            <a:r>
              <a:rPr lang="en-IN" sz="2000" b="1" dirty="0" smtClean="0">
                <a:solidFill>
                  <a:srgbClr val="00B050"/>
                </a:solidFill>
              </a:rPr>
              <a:t>Both are photoautotrophic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rgbClr val="00B050"/>
                </a:solidFill>
              </a:rPr>
              <a:t>•Similar metabolic functions to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rgbClr val="00B050"/>
                </a:solidFill>
              </a:rPr>
              <a:t> higher plants </a:t>
            </a:r>
            <a:r>
              <a:rPr lang="en-IN" sz="2000" b="1" dirty="0" err="1" smtClean="0">
                <a:solidFill>
                  <a:srgbClr val="00B050"/>
                </a:solidFill>
              </a:rPr>
              <a:t>eg</a:t>
            </a:r>
            <a:r>
              <a:rPr lang="en-IN" sz="2000" b="1" dirty="0" smtClean="0">
                <a:solidFill>
                  <a:srgbClr val="00B050"/>
                </a:solidFill>
              </a:rPr>
              <a:t>. photosynthesis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rgbClr val="00B050"/>
                </a:solidFill>
              </a:rPr>
              <a:t>•different anatomical structures, 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rgbClr val="00B050"/>
                </a:solidFill>
              </a:rPr>
              <a:t>•different reproduction.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rgbClr val="00B050"/>
                </a:solidFill>
              </a:rPr>
              <a:t>•</a:t>
            </a:r>
            <a:r>
              <a:rPr lang="en-IN" sz="2000" b="1" dirty="0" smtClean="0">
                <a:solidFill>
                  <a:srgbClr val="FF0000"/>
                </a:solidFill>
              </a:rPr>
              <a:t>No true roots, stems leaves</a:t>
            </a:r>
            <a:r>
              <a:rPr lang="en-IN" sz="2000" b="1" dirty="0" smtClean="0">
                <a:solidFill>
                  <a:srgbClr val="00B05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rgbClr val="00B050"/>
                </a:solidFill>
              </a:rPr>
              <a:t>•</a:t>
            </a:r>
            <a:r>
              <a:rPr lang="en-IN" sz="2000" b="1" dirty="0" smtClean="0">
                <a:solidFill>
                  <a:srgbClr val="FF0000"/>
                </a:solidFill>
              </a:rPr>
              <a:t>Non-vascular,</a:t>
            </a:r>
            <a:r>
              <a:rPr lang="en-IN" sz="2000" b="1" dirty="0" smtClean="0">
                <a:solidFill>
                  <a:srgbClr val="00B050"/>
                </a:solidFill>
              </a:rPr>
              <a:t> therefore nutrient uptake over surface. And wastes washed away from surface by aquatic environment</a:t>
            </a:r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4572032" cy="20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143380"/>
            <a:ext cx="4429156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143116"/>
            <a:ext cx="4500594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500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Slide prepared by Dr. D.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Barman,Asst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professor,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Goalpara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College</a:t>
            </a:r>
            <a:endParaRPr lang="en-IN" sz="2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Halophytic Algae</a:t>
            </a:r>
            <a:endParaRPr lang="en-IN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572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chemeClr val="accent2">
                    <a:lumMod val="75000"/>
                  </a:schemeClr>
                </a:solidFill>
              </a:rPr>
              <a:t>They are present in water containing high</a:t>
            </a:r>
          </a:p>
          <a:p>
            <a:pPr algn="ctr"/>
            <a:r>
              <a:rPr lang="en-IN" sz="3200" b="1" dirty="0" smtClean="0">
                <a:solidFill>
                  <a:schemeClr val="accent2">
                    <a:lumMod val="75000"/>
                  </a:schemeClr>
                </a:solidFill>
              </a:rPr>
              <a:t>percentage of salt.</a:t>
            </a:r>
            <a:endParaRPr lang="en-IN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32861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857364"/>
            <a:ext cx="542925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2844" y="6273225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Haplosiphon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salina</a:t>
            </a:r>
            <a:endParaRPr lang="en-IN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142852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solidFill>
                  <a:schemeClr val="accent2">
                    <a:lumMod val="50000"/>
                  </a:schemeClr>
                </a:solidFill>
              </a:rPr>
              <a:t>Lithophytes</a:t>
            </a:r>
            <a:endParaRPr lang="en-IN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0108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solidFill>
                  <a:srgbClr val="00B050"/>
                </a:solidFill>
              </a:rPr>
              <a:t>Found on moist rocks and rocky surfaces</a:t>
            </a:r>
            <a:r>
              <a:rPr lang="en-IN" sz="4000" b="1" dirty="0" smtClean="0"/>
              <a:t>.</a:t>
            </a:r>
            <a:endParaRPr lang="en-IN" sz="40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4291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r="50471"/>
          <a:stretch>
            <a:fillRect/>
          </a:stretch>
        </p:blipFill>
        <p:spPr bwMode="auto">
          <a:xfrm>
            <a:off x="4857752" y="1785926"/>
            <a:ext cx="40719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6150114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</a:rPr>
              <a:t>Gleocapsa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6088559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</a:rPr>
              <a:t>Rivularia</a:t>
            </a:r>
            <a:endParaRPr lang="en-IN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142852"/>
            <a:ext cx="5286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 smtClean="0">
                <a:solidFill>
                  <a:srgbClr val="0070C0"/>
                </a:solidFill>
              </a:rPr>
              <a:t>Epiphytic Algae</a:t>
            </a:r>
            <a:endParaRPr lang="en-IN" sz="4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28586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IN" sz="3600" b="1" dirty="0" err="1" smtClean="0">
                <a:solidFill>
                  <a:schemeClr val="accent6">
                    <a:lumMod val="50000"/>
                  </a:schemeClr>
                </a:solidFill>
              </a:rPr>
              <a:t>algaes</a:t>
            </a:r>
            <a:r>
              <a:rPr lang="en-IN" sz="3600" b="1" dirty="0" smtClean="0">
                <a:solidFill>
                  <a:schemeClr val="accent6">
                    <a:lumMod val="50000"/>
                  </a:schemeClr>
                </a:solidFill>
              </a:rPr>
              <a:t> grow on other plants.</a:t>
            </a:r>
            <a:endParaRPr lang="en-IN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457203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3116"/>
            <a:ext cx="377190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85852" y="5572140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err="1" smtClean="0">
                <a:solidFill>
                  <a:schemeClr val="accent6">
                    <a:lumMod val="50000"/>
                  </a:schemeClr>
                </a:solidFill>
              </a:rPr>
              <a:t>Ceplaleuros</a:t>
            </a:r>
            <a:endParaRPr lang="en-IN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5572140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Audourinella</a:t>
            </a:r>
            <a:endParaRPr lang="en-IN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00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Slide prepared by Dr. D.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Barman,Asst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professor,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Goalpara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College</a:t>
            </a:r>
            <a:endParaRPr lang="en-IN" sz="2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0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 err="1" smtClean="0">
                <a:solidFill>
                  <a:schemeClr val="accent6">
                    <a:lumMod val="50000"/>
                  </a:schemeClr>
                </a:solidFill>
              </a:rPr>
              <a:t>Epizoic</a:t>
            </a:r>
            <a:r>
              <a:rPr lang="en-IN" sz="4800" b="1" dirty="0" smtClean="0">
                <a:solidFill>
                  <a:schemeClr val="accent6">
                    <a:lumMod val="50000"/>
                  </a:schemeClr>
                </a:solidFill>
              </a:rPr>
              <a:t> Algae</a:t>
            </a:r>
            <a:endParaRPr lang="en-IN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928670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</a:rPr>
              <a:t>These </a:t>
            </a:r>
            <a:r>
              <a:rPr lang="en-IN" sz="2800" b="1" dirty="0" err="1" smtClean="0">
                <a:solidFill>
                  <a:schemeClr val="tx2">
                    <a:lumMod val="75000"/>
                  </a:schemeClr>
                </a:solidFill>
              </a:rPr>
              <a:t>algaes</a:t>
            </a:r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</a:rPr>
              <a:t> are found on shells of  </a:t>
            </a:r>
            <a:r>
              <a:rPr lang="en-IN" sz="2800" b="1" dirty="0" err="1" smtClean="0">
                <a:solidFill>
                  <a:schemeClr val="tx2">
                    <a:lumMod val="75000"/>
                  </a:schemeClr>
                </a:solidFill>
              </a:rPr>
              <a:t>molluscans</a:t>
            </a:r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</a:rPr>
              <a:t>, turtles and fins of fishes.  Example: </a:t>
            </a:r>
            <a:r>
              <a:rPr lang="en-IN" sz="2800" b="1" i="1" dirty="0" err="1" smtClean="0">
                <a:solidFill>
                  <a:schemeClr val="tx2">
                    <a:lumMod val="75000"/>
                  </a:schemeClr>
                </a:solidFill>
              </a:rPr>
              <a:t>Acrosiphonia</a:t>
            </a:r>
            <a:r>
              <a:rPr lang="en-IN" sz="28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416719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42862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794" y="0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3">
                    <a:lumMod val="50000"/>
                  </a:schemeClr>
                </a:solidFill>
              </a:rPr>
              <a:t>Endozoic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</a:rPr>
              <a:t> Algae</a:t>
            </a:r>
            <a:endParaRPr lang="en-IN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928802"/>
            <a:ext cx="507209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2857496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rgbClr val="FF0000"/>
                </a:solidFill>
              </a:rPr>
              <a:t>Example: </a:t>
            </a:r>
            <a:r>
              <a:rPr lang="en-IN" sz="2000" dirty="0" err="1" smtClean="0">
                <a:solidFill>
                  <a:srgbClr val="FF0000"/>
                </a:solidFill>
              </a:rPr>
              <a:t>Zoochlorella</a:t>
            </a:r>
            <a:r>
              <a:rPr lang="en-IN" sz="2000" dirty="0" smtClean="0">
                <a:solidFill>
                  <a:srgbClr val="FF0000"/>
                </a:solidFill>
              </a:rPr>
              <a:t> found</a:t>
            </a:r>
          </a:p>
          <a:p>
            <a:r>
              <a:rPr lang="en-IN" sz="2000" dirty="0" smtClean="0">
                <a:solidFill>
                  <a:srgbClr val="FF0000"/>
                </a:solidFill>
              </a:rPr>
              <a:t>inside the </a:t>
            </a:r>
            <a:r>
              <a:rPr lang="en-IN" sz="2000" i="1" dirty="0" smtClean="0">
                <a:solidFill>
                  <a:srgbClr val="FF0000"/>
                </a:solidFill>
              </a:rPr>
              <a:t>Hydra </a:t>
            </a:r>
            <a:r>
              <a:rPr lang="en-IN" sz="2000" i="1" dirty="0" err="1" smtClean="0">
                <a:solidFill>
                  <a:srgbClr val="FF0000"/>
                </a:solidFill>
              </a:rPr>
              <a:t>Viridis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688" y="1000108"/>
            <a:ext cx="88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accent6">
                    <a:lumMod val="50000"/>
                  </a:schemeClr>
                </a:solidFill>
              </a:rPr>
              <a:t>These are found inside the body of aquatic animals.</a:t>
            </a:r>
            <a:endParaRPr lang="en-IN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86050" y="3429000"/>
            <a:ext cx="1500198" cy="12858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500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Slide prepared by Dr. D.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Barman,Asst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professor,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Goalpara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College</a:t>
            </a:r>
            <a:endParaRPr lang="en-IN" sz="2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47910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1071546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</a:rPr>
              <a:t>Eg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</a:rPr>
              <a:t>Cephaleuros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</a:rPr>
              <a:t>virescens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 causes ‘ </a:t>
            </a:r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</a:rPr>
              <a:t>Red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</a:rPr>
              <a:t>rust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IN" sz="2800" b="1" dirty="0" smtClean="0">
                <a:solidFill>
                  <a:schemeClr val="accent5">
                    <a:lumMod val="75000"/>
                  </a:schemeClr>
                </a:solidFill>
              </a:rPr>
              <a:t>of </a:t>
            </a:r>
            <a:r>
              <a:rPr lang="en-IN" sz="2800" b="1" dirty="0" err="1" smtClean="0">
                <a:solidFill>
                  <a:schemeClr val="accent5">
                    <a:lumMod val="75000"/>
                  </a:schemeClr>
                </a:solidFill>
              </a:rPr>
              <a:t>tea’,by</a:t>
            </a:r>
            <a:r>
              <a:rPr lang="en-IN" sz="2800" b="1" dirty="0" smtClean="0">
                <a:solidFill>
                  <a:schemeClr val="accent5">
                    <a:lumMod val="75000"/>
                  </a:schemeClr>
                </a:solidFill>
              </a:rPr>
              <a:t> which a severe damage is caused.</a:t>
            </a:r>
            <a:endParaRPr lang="en-IN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407196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2357430"/>
            <a:ext cx="461965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500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Slide prepared by Dr. D.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Barman,Asst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professor,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Goalpara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College</a:t>
            </a:r>
            <a:endParaRPr lang="en-IN" sz="2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52"/>
            <a:ext cx="464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00" y="2285992"/>
            <a:ext cx="49149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1000108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0070C0"/>
                </a:solidFill>
              </a:rPr>
              <a:t>Many </a:t>
            </a:r>
            <a:r>
              <a:rPr lang="en-IN" sz="2800" b="1" dirty="0" err="1" smtClean="0">
                <a:solidFill>
                  <a:srgbClr val="0070C0"/>
                </a:solidFill>
              </a:rPr>
              <a:t>Cyanophycean</a:t>
            </a:r>
            <a:r>
              <a:rPr lang="en-IN" sz="2800" b="1" dirty="0" smtClean="0">
                <a:solidFill>
                  <a:srgbClr val="0070C0"/>
                </a:solidFill>
              </a:rPr>
              <a:t> members grow in  symbiotic association with other plants.</a:t>
            </a:r>
            <a:endParaRPr lang="en-IN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143248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C00000"/>
                </a:solidFill>
              </a:rPr>
              <a:t>Association of </a:t>
            </a:r>
            <a:r>
              <a:rPr lang="en-IN" sz="2000" b="1" dirty="0" err="1" smtClean="0">
                <a:solidFill>
                  <a:srgbClr val="C00000"/>
                </a:solidFill>
              </a:rPr>
              <a:t>Nostoc</a:t>
            </a:r>
            <a:r>
              <a:rPr lang="en-IN" sz="2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IN" sz="2000" b="1" dirty="0" smtClean="0">
                <a:solidFill>
                  <a:srgbClr val="C00000"/>
                </a:solidFill>
              </a:rPr>
              <a:t> within </a:t>
            </a:r>
            <a:r>
              <a:rPr lang="en-IN" sz="2000" b="1" dirty="0" err="1" smtClean="0">
                <a:solidFill>
                  <a:srgbClr val="C00000"/>
                </a:solidFill>
              </a:rPr>
              <a:t>thalli</a:t>
            </a:r>
            <a:r>
              <a:rPr lang="en-IN" sz="2000" b="1" dirty="0" smtClean="0">
                <a:solidFill>
                  <a:srgbClr val="C00000"/>
                </a:solidFill>
              </a:rPr>
              <a:t> of </a:t>
            </a:r>
            <a:r>
              <a:rPr lang="en-IN" sz="2000" b="1" dirty="0" err="1" smtClean="0">
                <a:solidFill>
                  <a:srgbClr val="C00000"/>
                </a:solidFill>
              </a:rPr>
              <a:t>Anthoceros</a:t>
            </a:r>
            <a:r>
              <a:rPr lang="en-IN" sz="2000" b="1" dirty="0" smtClean="0">
                <a:solidFill>
                  <a:srgbClr val="C00000"/>
                </a:solidFill>
              </a:rPr>
              <a:t>.</a:t>
            </a:r>
            <a:endParaRPr lang="en-IN" sz="2000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71934" y="3500438"/>
            <a:ext cx="1357322" cy="14287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00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Slide prepared by Dr. D.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Barman,Asst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professor,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Goalpara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College</a:t>
            </a:r>
            <a:endParaRPr lang="en-IN" sz="2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214422"/>
            <a:ext cx="87154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1" i="1" dirty="0" smtClean="0"/>
              <a:t> </a:t>
            </a:r>
            <a:r>
              <a:rPr lang="en-IN" sz="2400" b="1" i="1" dirty="0" smtClean="0">
                <a:solidFill>
                  <a:srgbClr val="00B050"/>
                </a:solidFill>
              </a:rPr>
              <a:t>Algal abundance and diversity vary from one environment  to the next.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00B050"/>
                </a:solidFill>
              </a:rPr>
              <a:t>• </a:t>
            </a:r>
            <a:r>
              <a:rPr lang="en-IN" sz="2400" b="1" i="1" dirty="0" smtClean="0">
                <a:solidFill>
                  <a:srgbClr val="00B050"/>
                </a:solidFill>
              </a:rPr>
              <a:t>Abundance and diversity vary from tropical to deserts.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00B050"/>
                </a:solidFill>
              </a:rPr>
              <a:t>• </a:t>
            </a:r>
            <a:r>
              <a:rPr lang="en-IN" sz="2400" b="1" i="1" dirty="0" smtClean="0">
                <a:solidFill>
                  <a:srgbClr val="00B050"/>
                </a:solidFill>
              </a:rPr>
              <a:t>Terrestrial vegetation is influenced most by precipitation and </a:t>
            </a:r>
            <a:r>
              <a:rPr lang="en-IN" sz="2400" b="1" i="1" dirty="0" err="1" smtClean="0">
                <a:solidFill>
                  <a:srgbClr val="00B050"/>
                </a:solidFill>
              </a:rPr>
              <a:t>temerature</a:t>
            </a:r>
            <a:r>
              <a:rPr lang="en-IN" sz="2400" b="1" i="1" dirty="0" smtClean="0">
                <a:solidFill>
                  <a:srgbClr val="00B050"/>
                </a:solidFill>
              </a:rPr>
              <a:t> .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00B050"/>
                </a:solidFill>
              </a:rPr>
              <a:t>• </a:t>
            </a:r>
            <a:r>
              <a:rPr lang="en-IN" sz="2400" b="1" i="1" dirty="0" smtClean="0">
                <a:solidFill>
                  <a:srgbClr val="00B050"/>
                </a:solidFill>
              </a:rPr>
              <a:t>Aquatic vegetation is influenced by light and nutrients.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00B050"/>
                </a:solidFill>
              </a:rPr>
              <a:t>• </a:t>
            </a:r>
            <a:r>
              <a:rPr lang="en-IN" sz="2400" b="1" i="1" dirty="0" smtClean="0">
                <a:solidFill>
                  <a:srgbClr val="00B050"/>
                </a:solidFill>
              </a:rPr>
              <a:t>When nutrients are abundant as in some polluted  waters, algal cells numbers can become great enough to  produce patches of algae called blooms.</a:t>
            </a:r>
            <a:endParaRPr lang="en-IN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0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Distribution</a:t>
            </a:r>
            <a:endParaRPr lang="en-IN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00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Slide prepared by Dr. D.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Barman,Asst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professor,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Goalpara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College</a:t>
            </a:r>
            <a:endParaRPr lang="en-IN" sz="2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6500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Slide prepared by Dr. D.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Barman,Asst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professor,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Goalpara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College</a:t>
            </a:r>
            <a:endParaRPr lang="en-IN" sz="2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6500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Slide prepared by Dr. D.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Barman,Asst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professor,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Goalpara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College</a:t>
            </a:r>
            <a:endParaRPr lang="en-IN" sz="2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solidFill>
                  <a:srgbClr val="FFFF00"/>
                </a:solidFill>
              </a:rPr>
              <a:t>INTRODUCTION</a:t>
            </a:r>
            <a:endParaRPr lang="en-IN" sz="4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26" y="785794"/>
            <a:ext cx="8786874" cy="589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IN" sz="2400" b="1" i="1" dirty="0">
                <a:solidFill>
                  <a:schemeClr val="accent5">
                    <a:lumMod val="50000"/>
                  </a:schemeClr>
                </a:solidFill>
              </a:rPr>
              <a:t>Algae are </a:t>
            </a:r>
            <a:r>
              <a:rPr lang="en-IN" sz="2400" b="1" i="1" dirty="0" err="1">
                <a:solidFill>
                  <a:schemeClr val="accent5">
                    <a:lumMod val="50000"/>
                  </a:schemeClr>
                </a:solidFill>
              </a:rPr>
              <a:t>chlorophil</a:t>
            </a:r>
            <a:r>
              <a:rPr lang="en-IN" sz="2400" b="1" i="1" dirty="0">
                <a:solidFill>
                  <a:schemeClr val="accent5">
                    <a:lumMod val="50000"/>
                  </a:schemeClr>
                </a:solidFill>
              </a:rPr>
              <a:t> bearing organisms which are </a:t>
            </a:r>
            <a:r>
              <a:rPr lang="en-IN" sz="2400" b="1" i="1" dirty="0" err="1">
                <a:solidFill>
                  <a:schemeClr val="accent5">
                    <a:lumMod val="50000"/>
                  </a:schemeClr>
                </a:solidFill>
              </a:rPr>
              <a:t>thalloid</a:t>
            </a:r>
            <a:r>
              <a:rPr lang="en-IN" sz="2400" b="1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IN" sz="2400" b="1" i="1" dirty="0">
                <a:solidFill>
                  <a:schemeClr val="accent5">
                    <a:lumMod val="50000"/>
                  </a:schemeClr>
                </a:solidFill>
              </a:rPr>
              <a:t>• They are important member in plant world.</a:t>
            </a:r>
          </a:p>
          <a:p>
            <a:pPr>
              <a:lnSpc>
                <a:spcPct val="200000"/>
              </a:lnSpc>
            </a:pPr>
            <a:r>
              <a:rPr lang="en-IN" sz="2400" b="1" i="1" dirty="0">
                <a:solidFill>
                  <a:schemeClr val="accent5">
                    <a:lumMod val="50000"/>
                  </a:schemeClr>
                </a:solidFill>
              </a:rPr>
              <a:t>• Plant body shows no </a:t>
            </a:r>
            <a:r>
              <a:rPr lang="en-IN" sz="2400" b="1" i="1" dirty="0" err="1">
                <a:solidFill>
                  <a:schemeClr val="accent5">
                    <a:lumMod val="50000"/>
                  </a:schemeClr>
                </a:solidFill>
              </a:rPr>
              <a:t>differenciation</a:t>
            </a:r>
            <a:r>
              <a:rPr lang="en-IN" sz="2400" b="1" i="1" dirty="0">
                <a:solidFill>
                  <a:schemeClr val="accent5">
                    <a:lumMod val="50000"/>
                  </a:schemeClr>
                </a:solidFill>
              </a:rPr>
              <a:t> into true tissues.</a:t>
            </a:r>
          </a:p>
          <a:p>
            <a:pPr>
              <a:lnSpc>
                <a:spcPct val="200000"/>
              </a:lnSpc>
            </a:pPr>
            <a:r>
              <a:rPr lang="en-IN" sz="2400" b="1" i="1" dirty="0">
                <a:solidFill>
                  <a:schemeClr val="accent5">
                    <a:lumMod val="50000"/>
                  </a:schemeClr>
                </a:solidFill>
              </a:rPr>
              <a:t>• It never forms true roots, stems and leaves.</a:t>
            </a:r>
          </a:p>
          <a:p>
            <a:pPr>
              <a:lnSpc>
                <a:spcPct val="200000"/>
              </a:lnSpc>
            </a:pPr>
            <a:r>
              <a:rPr lang="en-IN" sz="2400" b="1" i="1" dirty="0">
                <a:solidFill>
                  <a:schemeClr val="accent5">
                    <a:lumMod val="50000"/>
                  </a:schemeClr>
                </a:solidFill>
              </a:rPr>
              <a:t>• This plant body is called </a:t>
            </a:r>
            <a:r>
              <a:rPr lang="en-IN" sz="2400" b="1" i="1" dirty="0" err="1">
                <a:solidFill>
                  <a:schemeClr val="accent5">
                    <a:lumMod val="50000"/>
                  </a:schemeClr>
                </a:solidFill>
              </a:rPr>
              <a:t>thallus</a:t>
            </a:r>
            <a:r>
              <a:rPr lang="en-IN" sz="2400" b="1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IN" sz="2400" b="1" i="1" dirty="0">
                <a:solidFill>
                  <a:schemeClr val="accent5">
                    <a:lumMod val="50000"/>
                  </a:schemeClr>
                </a:solidFill>
              </a:rPr>
              <a:t>• The </a:t>
            </a:r>
            <a:r>
              <a:rPr lang="en-IN" sz="2400" b="1" i="1" dirty="0" err="1">
                <a:solidFill>
                  <a:schemeClr val="accent5">
                    <a:lumMod val="50000"/>
                  </a:schemeClr>
                </a:solidFill>
              </a:rPr>
              <a:t>thallus</a:t>
            </a:r>
            <a:r>
              <a:rPr lang="en-IN" sz="2400" b="1" i="1" dirty="0">
                <a:solidFill>
                  <a:schemeClr val="accent5">
                    <a:lumMod val="50000"/>
                  </a:schemeClr>
                </a:solidFill>
              </a:rPr>
              <a:t> is non vascular and thus has a no element for the transport of fluids.</a:t>
            </a:r>
          </a:p>
          <a:p>
            <a:pPr>
              <a:lnSpc>
                <a:spcPct val="200000"/>
              </a:lnSpc>
            </a:pPr>
            <a:r>
              <a:rPr lang="en-IN" sz="2400" b="1" i="1" dirty="0">
                <a:solidFill>
                  <a:schemeClr val="accent5">
                    <a:lumMod val="50000"/>
                  </a:schemeClr>
                </a:solidFill>
              </a:rPr>
              <a:t>• They are active only in very most places.</a:t>
            </a:r>
            <a:endParaRPr lang="en-I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00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Slide prepared by Dr. D.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Barman,Asst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professor,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Goalpara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College</a:t>
            </a:r>
            <a:endParaRPr lang="en-IN" sz="2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6500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Slide prepared by Dr. D.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Barman,Asst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professor,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Goalpara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College</a:t>
            </a:r>
            <a:endParaRPr lang="en-IN" sz="2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6500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Slide prepared by Dr. D.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Barman,Asst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professor,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Goalpara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College</a:t>
            </a:r>
            <a:endParaRPr lang="en-IN" sz="2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6500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Slide prepared by Dr. D.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Barman,Asst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professor,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Goalpara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College</a:t>
            </a:r>
            <a:endParaRPr lang="en-IN" sz="2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6500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Slide prepared by Dr. D.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Barman,Asst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professor,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Goalpara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College</a:t>
            </a:r>
            <a:endParaRPr lang="en-IN" sz="2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6500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Slide prepared by Dr. D.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Barman,Asst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professor,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Goalpara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College</a:t>
            </a:r>
            <a:endParaRPr lang="en-IN" sz="2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Algae: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</a:rPr>
              <a:t>Thallus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 Diversity</a:t>
            </a:r>
            <a:endParaRPr lang="en-IN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 Habitat/Ecology of Algae</a:t>
            </a:r>
            <a:endParaRPr lang="en-IN" sz="54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000108"/>
            <a:ext cx="8429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i="1" dirty="0" smtClean="0">
                <a:solidFill>
                  <a:srgbClr val="0070C0"/>
                </a:solidFill>
              </a:rPr>
              <a:t>Algae are almost throughout the </a:t>
            </a:r>
            <a:r>
              <a:rPr lang="en-IN" sz="2400" b="1" i="1" dirty="0" err="1" smtClean="0">
                <a:solidFill>
                  <a:srgbClr val="0070C0"/>
                </a:solidFill>
              </a:rPr>
              <a:t>world,being</a:t>
            </a:r>
            <a:r>
              <a:rPr lang="en-IN" sz="2400" b="1" i="1" dirty="0" smtClean="0">
                <a:solidFill>
                  <a:srgbClr val="0070C0"/>
                </a:solidFill>
              </a:rPr>
              <a:t> most common in</a:t>
            </a:r>
          </a:p>
          <a:p>
            <a:pPr>
              <a:lnSpc>
                <a:spcPct val="150000"/>
              </a:lnSpc>
            </a:pPr>
            <a:r>
              <a:rPr lang="en-IN" sz="2400" b="1" i="1" dirty="0" smtClean="0">
                <a:solidFill>
                  <a:srgbClr val="0070C0"/>
                </a:solidFill>
              </a:rPr>
              <a:t>aquatic and are found in fresh or salt waters.</a:t>
            </a:r>
          </a:p>
          <a:p>
            <a:pPr>
              <a:lnSpc>
                <a:spcPct val="150000"/>
              </a:lnSpc>
            </a:pPr>
            <a:r>
              <a:rPr lang="en-IN" sz="2400" b="1" dirty="0" smtClean="0">
                <a:solidFill>
                  <a:srgbClr val="0070C0"/>
                </a:solidFill>
              </a:rPr>
              <a:t>•</a:t>
            </a:r>
            <a:r>
              <a:rPr lang="en-IN" sz="2400" b="1" i="1" dirty="0" smtClean="0">
                <a:solidFill>
                  <a:srgbClr val="0070C0"/>
                </a:solidFill>
              </a:rPr>
              <a:t>Algae can be categorized ecologically by their </a:t>
            </a:r>
            <a:r>
              <a:rPr lang="en-IN" sz="2400" b="1" i="1" dirty="0" err="1" smtClean="0">
                <a:solidFill>
                  <a:srgbClr val="0070C0"/>
                </a:solidFill>
              </a:rPr>
              <a:t>habitates</a:t>
            </a:r>
            <a:r>
              <a:rPr lang="en-IN" sz="2400" b="1" i="1" dirty="0" smtClean="0">
                <a:solidFill>
                  <a:srgbClr val="0070C0"/>
                </a:solidFill>
              </a:rPr>
              <a:t> </a:t>
            </a:r>
            <a:r>
              <a:rPr lang="en-IN" sz="2400" b="1" dirty="0" smtClean="0">
                <a:solidFill>
                  <a:srgbClr val="0070C0"/>
                </a:solidFill>
              </a:rPr>
              <a:t>as</a:t>
            </a:r>
          </a:p>
          <a:p>
            <a:pPr>
              <a:lnSpc>
                <a:spcPct val="150000"/>
              </a:lnSpc>
            </a:pPr>
            <a:r>
              <a:rPr lang="en-IN" sz="2400" b="1" dirty="0" smtClean="0">
                <a:solidFill>
                  <a:srgbClr val="0070C0"/>
                </a:solidFill>
              </a:rPr>
              <a:t>follows</a:t>
            </a:r>
            <a:r>
              <a:rPr lang="en-IN" sz="2400" b="1" i="1" dirty="0" smtClean="0">
                <a:solidFill>
                  <a:srgbClr val="0070C0"/>
                </a:solidFill>
              </a:rPr>
              <a:t> .</a:t>
            </a:r>
            <a:endParaRPr lang="en-IN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b="1" dirty="0" smtClean="0">
                <a:solidFill>
                  <a:srgbClr val="7030A0"/>
                </a:solidFill>
              </a:rPr>
              <a:t>Aquatic algae: Example:- </a:t>
            </a:r>
            <a:r>
              <a:rPr lang="en-IN" sz="2400" b="1" i="1" dirty="0" err="1" smtClean="0">
                <a:solidFill>
                  <a:srgbClr val="7030A0"/>
                </a:solidFill>
              </a:rPr>
              <a:t>Chlamydomonas</a:t>
            </a:r>
            <a:r>
              <a:rPr lang="en-IN" sz="2400" b="1" i="1" dirty="0" smtClean="0">
                <a:solidFill>
                  <a:srgbClr val="7030A0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7030A0"/>
                </a:solidFill>
              </a:rPr>
              <a:t> </a:t>
            </a:r>
            <a:r>
              <a:rPr lang="en-IN" sz="2400" b="1" dirty="0" smtClean="0">
                <a:solidFill>
                  <a:srgbClr val="7030A0"/>
                </a:solidFill>
              </a:rPr>
              <a:t>Terrestrial algae : Example:- </a:t>
            </a:r>
            <a:r>
              <a:rPr lang="en-IN" sz="2400" b="1" i="1" dirty="0" err="1" smtClean="0">
                <a:solidFill>
                  <a:srgbClr val="7030A0"/>
                </a:solidFill>
              </a:rPr>
              <a:t>Fritschiella</a:t>
            </a:r>
            <a:r>
              <a:rPr lang="en-IN" sz="2400" b="1" i="1" dirty="0" smtClean="0">
                <a:solidFill>
                  <a:srgbClr val="7030A0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b="1" dirty="0" err="1" smtClean="0">
                <a:solidFill>
                  <a:srgbClr val="7030A0"/>
                </a:solidFill>
              </a:rPr>
              <a:t>Aerophytes</a:t>
            </a:r>
            <a:r>
              <a:rPr lang="en-IN" sz="2400" b="1" dirty="0" smtClean="0">
                <a:solidFill>
                  <a:srgbClr val="7030A0"/>
                </a:solidFill>
              </a:rPr>
              <a:t> : Example:- </a:t>
            </a:r>
            <a:r>
              <a:rPr lang="en-IN" sz="2400" b="1" i="1" dirty="0" err="1" smtClean="0">
                <a:solidFill>
                  <a:srgbClr val="7030A0"/>
                </a:solidFill>
              </a:rPr>
              <a:t>Scytonema</a:t>
            </a:r>
            <a:r>
              <a:rPr lang="en-IN" sz="2400" b="1" i="1" dirty="0" smtClean="0">
                <a:solidFill>
                  <a:srgbClr val="7030A0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7030A0"/>
                </a:solidFill>
              </a:rPr>
              <a:t> </a:t>
            </a:r>
            <a:r>
              <a:rPr lang="en-IN" sz="2400" b="1" dirty="0" smtClean="0">
                <a:solidFill>
                  <a:srgbClr val="7030A0"/>
                </a:solidFill>
              </a:rPr>
              <a:t>Cryophytes : Example:- </a:t>
            </a:r>
            <a:r>
              <a:rPr lang="en-IN" sz="2400" b="1" i="1" dirty="0" err="1" smtClean="0">
                <a:solidFill>
                  <a:srgbClr val="7030A0"/>
                </a:solidFill>
              </a:rPr>
              <a:t>Scotiella</a:t>
            </a:r>
            <a:r>
              <a:rPr lang="en-IN" sz="2400" b="1" i="1" dirty="0" smtClean="0">
                <a:solidFill>
                  <a:srgbClr val="7030A0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b="1" dirty="0" err="1" smtClean="0">
                <a:solidFill>
                  <a:srgbClr val="7030A0"/>
                </a:solidFill>
              </a:rPr>
              <a:t>Thermophytes</a:t>
            </a:r>
            <a:r>
              <a:rPr lang="en-IN" sz="2400" b="1" dirty="0" smtClean="0">
                <a:solidFill>
                  <a:srgbClr val="7030A0"/>
                </a:solidFill>
              </a:rPr>
              <a:t> : Example:- </a:t>
            </a:r>
            <a:r>
              <a:rPr lang="en-IN" sz="2400" b="1" i="1" dirty="0" err="1" smtClean="0">
                <a:solidFill>
                  <a:srgbClr val="7030A0"/>
                </a:solidFill>
              </a:rPr>
              <a:t>Oscillatoria</a:t>
            </a:r>
            <a:r>
              <a:rPr lang="en-IN" sz="2400" b="1" i="1" dirty="0" smtClean="0">
                <a:solidFill>
                  <a:srgbClr val="7030A0"/>
                </a:solidFill>
              </a:rPr>
              <a:t> </a:t>
            </a:r>
            <a:r>
              <a:rPr lang="en-IN" sz="2400" b="1" i="1" dirty="0" err="1" smtClean="0">
                <a:solidFill>
                  <a:srgbClr val="7030A0"/>
                </a:solidFill>
              </a:rPr>
              <a:t>brevis</a:t>
            </a:r>
            <a:r>
              <a:rPr lang="en-IN" sz="2400" b="1" i="1" dirty="0" smtClean="0">
                <a:solidFill>
                  <a:srgbClr val="7030A0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7030A0"/>
                </a:solidFill>
              </a:rPr>
              <a:t> </a:t>
            </a:r>
            <a:r>
              <a:rPr lang="en-IN" sz="2400" b="1" dirty="0" smtClean="0">
                <a:solidFill>
                  <a:srgbClr val="7030A0"/>
                </a:solidFill>
              </a:rPr>
              <a:t>Algae of unusual habit : Example:- </a:t>
            </a:r>
            <a:r>
              <a:rPr lang="en-IN" sz="2400" b="1" i="1" dirty="0" err="1" smtClean="0">
                <a:solidFill>
                  <a:srgbClr val="7030A0"/>
                </a:solidFill>
              </a:rPr>
              <a:t>Dunaliella</a:t>
            </a:r>
            <a:endParaRPr lang="en-IN" sz="2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00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Slide prepared by Dr. D.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Barman,Asst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professor,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Goalpara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College</a:t>
            </a:r>
            <a:endParaRPr lang="en-IN" sz="2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Habit and Habitat</a:t>
            </a:r>
            <a:endParaRPr lang="en-IN" sz="54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14422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 err="1" smtClean="0">
                <a:solidFill>
                  <a:schemeClr val="accent3">
                    <a:lumMod val="50000"/>
                  </a:schemeClr>
                </a:solidFill>
              </a:rPr>
              <a:t>Acquatic</a:t>
            </a:r>
            <a:r>
              <a:rPr lang="en-IN" sz="4800" b="1" dirty="0" smtClean="0">
                <a:solidFill>
                  <a:schemeClr val="accent3">
                    <a:lumMod val="50000"/>
                  </a:schemeClr>
                </a:solidFill>
              </a:rPr>
              <a:t> Algae</a:t>
            </a:r>
            <a:endParaRPr lang="en-IN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643182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chemeClr val="accent6">
                    <a:lumMod val="50000"/>
                  </a:schemeClr>
                </a:solidFill>
              </a:rPr>
              <a:t>Found from tiniest ditch to the mightiest river and ocean.</a:t>
            </a:r>
            <a:endParaRPr lang="en-IN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928670"/>
            <a:ext cx="4429124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500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Slide prepared by Dr. D.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Barman,Asst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professor, </a:t>
            </a:r>
            <a:r>
              <a:rPr lang="en-US" sz="2800" dirty="0" err="1" smtClean="0">
                <a:solidFill>
                  <a:srgbClr val="FF0000"/>
                </a:solidFill>
                <a:latin typeface="Blackadder ITC" pitchFamily="82" charset="0"/>
              </a:rPr>
              <a:t>Goalpara</a:t>
            </a:r>
            <a:r>
              <a:rPr lang="en-US" sz="2800" dirty="0" smtClean="0">
                <a:solidFill>
                  <a:srgbClr val="FF0000"/>
                </a:solidFill>
                <a:latin typeface="Blackadder ITC" pitchFamily="82" charset="0"/>
              </a:rPr>
              <a:t> College</a:t>
            </a:r>
            <a:endParaRPr lang="en-IN" sz="2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800</Words>
  <Application>Microsoft Office PowerPoint</Application>
  <PresentationFormat>On-screen Show (4:3)</PresentationFormat>
  <Paragraphs>114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16</cp:revision>
  <dcterms:created xsi:type="dcterms:W3CDTF">2020-07-01T14:55:01Z</dcterms:created>
  <dcterms:modified xsi:type="dcterms:W3CDTF">2023-06-08T16:24:54Z</dcterms:modified>
</cp:coreProperties>
</file>